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91c02403f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91c02403f7_0_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1c02403f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91c02403f7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2"/>
          <p:cNvSpPr txBox="1"/>
          <p:nvPr>
            <p:ph type="ctrTitle"/>
          </p:nvPr>
        </p:nvSpPr>
        <p:spPr>
          <a:xfrm>
            <a:off x="4618429" y="2910035"/>
            <a:ext cx="4363103" cy="1959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400"/>
              <a:buFont typeface="Gulimche"/>
              <a:buNone/>
              <a:defRPr sz="5400">
                <a:solidFill>
                  <a:srgbClr val="0F3A5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/>
          <p:nvPr/>
        </p:nvSpPr>
        <p:spPr>
          <a:xfrm>
            <a:off x="0" y="5091331"/>
            <a:ext cx="4418176" cy="484326"/>
          </a:xfrm>
          <a:prstGeom prst="rightArrow">
            <a:avLst>
              <a:gd fmla="val 54004" name="adj1"/>
              <a:gd fmla="val 50000" name="adj2"/>
            </a:avLst>
          </a:prstGeom>
          <a:solidFill>
            <a:srgbClr val="0F3A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>
  <p:cSld name="구역 머리글">
    <p:bg>
      <p:bgPr>
        <a:solidFill>
          <a:schemeClr val="lt1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사용자 지정 레이아웃">
    <p:bg>
      <p:bgPr>
        <a:solidFill>
          <a:schemeClr val="l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>
            <p:ph type="title"/>
          </p:nvPr>
        </p:nvSpPr>
        <p:spPr>
          <a:xfrm>
            <a:off x="179512" y="-5350"/>
            <a:ext cx="7661196" cy="796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Calibri"/>
              <a:buNone/>
              <a:defRPr b="1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395536" y="1484784"/>
            <a:ext cx="8402525" cy="48816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5"/>
          <p:cNvSpPr/>
          <p:nvPr/>
        </p:nvSpPr>
        <p:spPr>
          <a:xfrm rot="6785486">
            <a:off x="7525519" y="735774"/>
            <a:ext cx="221522" cy="188328"/>
          </a:xfrm>
          <a:prstGeom prst="rightArrow">
            <a:avLst>
              <a:gd fmla="val 54004" name="adj1"/>
              <a:gd fmla="val 50000" name="adj2"/>
            </a:avLst>
          </a:prstGeom>
          <a:solidFill>
            <a:srgbClr val="0F3A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>
  <p:cSld name="제목 및 내용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500834"/>
            <a:ext cx="2133600" cy="2206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500834"/>
            <a:ext cx="2895600" cy="2206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500834"/>
            <a:ext cx="2133600" cy="2206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" name="Google Shape;45;p6"/>
          <p:cNvSpPr txBox="1"/>
          <p:nvPr>
            <p:ph idx="1" type="body"/>
          </p:nvPr>
        </p:nvSpPr>
        <p:spPr>
          <a:xfrm>
            <a:off x="395536" y="1484784"/>
            <a:ext cx="8402525" cy="48816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type="title"/>
          </p:nvPr>
        </p:nvSpPr>
        <p:spPr>
          <a:xfrm>
            <a:off x="179512" y="-5350"/>
            <a:ext cx="7661196" cy="796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Calibri"/>
              <a:buNone/>
              <a:defRPr b="1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/>
          <p:nvPr/>
        </p:nvSpPr>
        <p:spPr>
          <a:xfrm rot="6785486">
            <a:off x="7525519" y="735774"/>
            <a:ext cx="221522" cy="188328"/>
          </a:xfrm>
          <a:prstGeom prst="rightArrow">
            <a:avLst>
              <a:gd fmla="val 54004" name="adj1"/>
              <a:gd fmla="val 50000" name="adj2"/>
            </a:avLst>
          </a:prstGeom>
          <a:solidFill>
            <a:srgbClr val="0F3A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사용자 지정 레이아웃">
  <p:cSld name="1_사용자 지정 레이아웃">
    <p:bg>
      <p:bgPr>
        <a:solidFill>
          <a:schemeClr val="l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7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" name="Google Shape;53;p7"/>
          <p:cNvSpPr txBox="1"/>
          <p:nvPr>
            <p:ph type="ctrTitle"/>
          </p:nvPr>
        </p:nvSpPr>
        <p:spPr>
          <a:xfrm>
            <a:off x="-278868" y="1340768"/>
            <a:ext cx="9701736" cy="1224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000"/>
              <a:buFont typeface="Gulimche"/>
              <a:buNone/>
              <a:defRPr sz="7000">
                <a:solidFill>
                  <a:srgbClr val="0F3A5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/>
          <p:nvPr/>
        </p:nvSpPr>
        <p:spPr>
          <a:xfrm rot="10800000">
            <a:off x="4424063" y="4200524"/>
            <a:ext cx="226518" cy="169070"/>
          </a:xfrm>
          <a:prstGeom prst="rightArrow">
            <a:avLst>
              <a:gd fmla="val 54004" name="adj1"/>
              <a:gd fmla="val 50000" name="adj2"/>
            </a:avLst>
          </a:prstGeom>
          <a:solidFill>
            <a:srgbClr val="0F3A5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Malgun Gothic"/>
              <a:buNone/>
              <a:defRPr b="0" i="0" sz="3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7350" lvl="0" marL="4572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/>
          <p:nvPr>
            <p:ph type="ctrTitle"/>
          </p:nvPr>
        </p:nvSpPr>
        <p:spPr>
          <a:xfrm>
            <a:off x="3452525" y="1573750"/>
            <a:ext cx="5597100" cy="32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400"/>
              <a:buFont typeface="Gulimche"/>
              <a:buNone/>
            </a:pPr>
            <a:r>
              <a:rPr lang="en-US"/>
              <a:t>Big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400"/>
              <a:buFont typeface="Gulimche"/>
              <a:buNone/>
            </a:pPr>
            <a:r>
              <a:rPr lang="en-US"/>
              <a:t>Mountain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400"/>
              <a:buFont typeface="Gulimche"/>
              <a:buNone/>
            </a:pPr>
            <a:r>
              <a:rPr lang="en-US"/>
              <a:t>Resort: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400"/>
              <a:buFont typeface="Gulimche"/>
              <a:buNone/>
            </a:pPr>
            <a:r>
              <a:rPr lang="en-US"/>
              <a:t> </a:t>
            </a:r>
            <a:r>
              <a:rPr b="1" lang="en-US"/>
              <a:t>Ticket Price Issue</a:t>
            </a:r>
            <a:endParaRPr b="1"/>
          </a:p>
        </p:txBody>
      </p:sp>
      <p:sp>
        <p:nvSpPr>
          <p:cNvPr id="61" name="Google Shape;61;p8"/>
          <p:cNvSpPr/>
          <p:nvPr/>
        </p:nvSpPr>
        <p:spPr>
          <a:xfrm>
            <a:off x="4712933" y="5121478"/>
            <a:ext cx="379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Presented By: Jae Kim</a:t>
            </a:r>
            <a:endParaRPr b="0" i="0" sz="1700" u="none" cap="none" strike="noStrik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" name="Google Shape;62;p8"/>
          <p:cNvGrpSpPr/>
          <p:nvPr/>
        </p:nvGrpSpPr>
        <p:grpSpPr>
          <a:xfrm>
            <a:off x="3904200" y="6166383"/>
            <a:ext cx="1335600" cy="338400"/>
            <a:chOff x="5427663" y="5711825"/>
            <a:chExt cx="1335600" cy="338400"/>
          </a:xfrm>
        </p:grpSpPr>
        <p:sp>
          <p:nvSpPr>
            <p:cNvPr id="63" name="Google Shape;63;p8"/>
            <p:cNvSpPr/>
            <p:nvPr/>
          </p:nvSpPr>
          <p:spPr>
            <a:xfrm>
              <a:off x="5429245" y="5711825"/>
              <a:ext cx="1332435" cy="3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5628635" y="5887235"/>
              <a:ext cx="85453" cy="130393"/>
            </a:xfrm>
            <a:custGeom>
              <a:rect b="b" l="l" r="r" t="t"/>
              <a:pathLst>
                <a:path extrusionOk="0" h="130" w="83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5726748" y="5879473"/>
              <a:ext cx="26902" cy="138155"/>
            </a:xfrm>
            <a:custGeom>
              <a:rect b="b" l="l" r="r" t="t"/>
              <a:pathLst>
                <a:path extrusionOk="0" h="137" w="25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5771057" y="5882577"/>
              <a:ext cx="28484" cy="135050"/>
            </a:xfrm>
            <a:custGeom>
              <a:rect b="b" l="l" r="r" t="t"/>
              <a:pathLst>
                <a:path extrusionOk="0" h="133" w="28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5813784" y="5879473"/>
              <a:ext cx="88618" cy="138155"/>
            </a:xfrm>
            <a:custGeom>
              <a:rect b="b" l="l" r="r" t="t"/>
              <a:pathLst>
                <a:path extrusionOk="0" h="137" w="88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5916644" y="5919832"/>
              <a:ext cx="88618" cy="97795"/>
            </a:xfrm>
            <a:custGeom>
              <a:rect b="b" l="l" r="r" t="t"/>
              <a:pathLst>
                <a:path extrusionOk="0" h="98" w="86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6063814" y="5888786"/>
              <a:ext cx="134510" cy="128841"/>
            </a:xfrm>
            <a:custGeom>
              <a:rect b="b" l="l" r="r" t="t"/>
              <a:pathLst>
                <a:path extrusionOk="0" h="127" w="132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6217312" y="5921385"/>
              <a:ext cx="79123" cy="96242"/>
            </a:xfrm>
            <a:custGeom>
              <a:rect b="b" l="l" r="r" t="t"/>
              <a:pathLst>
                <a:path extrusionOk="0" h="96" w="78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6313843" y="5921385"/>
              <a:ext cx="129762" cy="96242"/>
            </a:xfrm>
            <a:custGeom>
              <a:rect b="b" l="l" r="r" t="t"/>
              <a:pathLst>
                <a:path extrusionOk="0" h="95" w="126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6467342" y="5879473"/>
              <a:ext cx="77541" cy="138155"/>
            </a:xfrm>
            <a:custGeom>
              <a:rect b="b" l="l" r="r" t="t"/>
              <a:pathLst>
                <a:path extrusionOk="0" h="138" w="77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6555960" y="5921385"/>
              <a:ext cx="80706" cy="96242"/>
            </a:xfrm>
            <a:custGeom>
              <a:rect b="b" l="l" r="r" t="t"/>
              <a:pathLst>
                <a:path extrusionOk="0" h="96" w="78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6654072" y="5921385"/>
              <a:ext cx="49057" cy="96242"/>
            </a:xfrm>
            <a:custGeom>
              <a:rect b="b" l="l" r="r" t="t"/>
              <a:pathLst>
                <a:path extrusionOk="0" h="95" w="49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6701546" y="5921385"/>
              <a:ext cx="61717" cy="96242"/>
            </a:xfrm>
            <a:custGeom>
              <a:rect b="b" l="l" r="r" t="t"/>
              <a:pathLst>
                <a:path extrusionOk="0" h="96" w="60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dk1">
                <a:alpha val="49803"/>
              </a:scheme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5432410" y="5711825"/>
              <a:ext cx="136092" cy="153678"/>
            </a:xfrm>
            <a:custGeom>
              <a:rect b="b" l="l" r="r" t="t"/>
              <a:pathLst>
                <a:path extrusionOk="0" h="99" w="86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5432410" y="5711825"/>
              <a:ext cx="136092" cy="153678"/>
            </a:xfrm>
            <a:custGeom>
              <a:rect b="b" l="l" r="r" t="t"/>
              <a:pathLst>
                <a:path extrusionOk="0" h="99" w="86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5427663" y="5804963"/>
              <a:ext cx="136092" cy="152125"/>
            </a:xfrm>
            <a:custGeom>
              <a:rect b="b" l="l" r="r" t="t"/>
              <a:pathLst>
                <a:path extrusionOk="0" h="98" w="86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5432410" y="5894996"/>
              <a:ext cx="136092" cy="153678"/>
            </a:xfrm>
            <a:custGeom>
              <a:rect b="b" l="l" r="r" t="t"/>
              <a:pathLst>
                <a:path extrusionOk="0" h="99" w="86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5582745" y="5711825"/>
              <a:ext cx="136092" cy="153678"/>
            </a:xfrm>
            <a:custGeom>
              <a:rect b="b" l="l" r="r" t="t"/>
              <a:pathLst>
                <a:path extrusionOk="0" h="99" w="86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9"/>
          <p:cNvSpPr txBox="1"/>
          <p:nvPr/>
        </p:nvSpPr>
        <p:spPr>
          <a:xfrm rot="1177724">
            <a:off x="4133572" y="2014893"/>
            <a:ext cx="3422082" cy="5539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Issue</a:t>
            </a:r>
            <a:endParaRPr b="1"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9"/>
          <p:cNvSpPr txBox="1"/>
          <p:nvPr/>
        </p:nvSpPr>
        <p:spPr>
          <a:xfrm>
            <a:off x="2313275" y="3178700"/>
            <a:ext cx="52992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1D6DA0"/>
                </a:solidFill>
                <a:latin typeface="Calibri"/>
                <a:ea typeface="Calibri"/>
                <a:cs typeface="Calibri"/>
                <a:sym typeface="Calibri"/>
              </a:rPr>
              <a:t>Big Mountain Resort is Losing Out on Revenue!</a:t>
            </a:r>
            <a:endParaRPr sz="2400"/>
          </a:p>
        </p:txBody>
      </p:sp>
      <p:sp>
        <p:nvSpPr>
          <p:cNvPr id="87" name="Google Shape;87;p9"/>
          <p:cNvSpPr txBox="1"/>
          <p:nvPr/>
        </p:nvSpPr>
        <p:spPr>
          <a:xfrm>
            <a:off x="2272650" y="4179125"/>
            <a:ext cx="54897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Our valuable facilities are not being capitalized 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Our Ticket prices are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misrepresentative of its true value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0"/>
          <p:cNvGrpSpPr/>
          <p:nvPr/>
        </p:nvGrpSpPr>
        <p:grpSpPr>
          <a:xfrm>
            <a:off x="2598437" y="2488503"/>
            <a:ext cx="6365024" cy="3679679"/>
            <a:chOff x="2048310" y="3894500"/>
            <a:chExt cx="3886800" cy="2556753"/>
          </a:xfrm>
        </p:grpSpPr>
        <p:grpSp>
          <p:nvGrpSpPr>
            <p:cNvPr id="93" name="Google Shape;93;p10"/>
            <p:cNvGrpSpPr/>
            <p:nvPr/>
          </p:nvGrpSpPr>
          <p:grpSpPr>
            <a:xfrm>
              <a:off x="3055097" y="4826472"/>
              <a:ext cx="2880012" cy="1624780"/>
              <a:chOff x="3012490" y="2767528"/>
              <a:chExt cx="2880012" cy="1624780"/>
            </a:xfrm>
          </p:grpSpPr>
          <p:sp>
            <p:nvSpPr>
              <p:cNvPr id="94" name="Google Shape;94;p10"/>
              <p:cNvSpPr txBox="1"/>
              <p:nvPr/>
            </p:nvSpPr>
            <p:spPr>
              <a:xfrm>
                <a:off x="3275602" y="2767528"/>
                <a:ext cx="26169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3000">
                    <a:solidFill>
                      <a:srgbClr val="B7CCE4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The Best Scenario:</a:t>
                </a:r>
                <a:endParaRPr sz="2000"/>
              </a:p>
            </p:txBody>
          </p:sp>
          <p:sp>
            <p:nvSpPr>
              <p:cNvPr id="95" name="Google Shape;95;p10"/>
              <p:cNvSpPr/>
              <p:nvPr/>
            </p:nvSpPr>
            <p:spPr>
              <a:xfrm>
                <a:off x="3012490" y="3160509"/>
                <a:ext cx="2880000" cy="12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909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>
                    <a:solidFill>
                      <a:srgbClr val="1D6DA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Add an additional run, increasing the vertical drop by 150 feet and adding an additional chairlift.</a:t>
                </a:r>
                <a:endParaRPr sz="2000">
                  <a:solidFill>
                    <a:srgbClr val="1D6DA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6" name="Google Shape;96;p10"/>
            <p:cNvCxnSpPr/>
            <p:nvPr/>
          </p:nvCxnSpPr>
          <p:spPr>
            <a:xfrm>
              <a:off x="5935101" y="3978982"/>
              <a:ext cx="0" cy="1807188"/>
            </a:xfrm>
            <a:prstGeom prst="straightConnector1">
              <a:avLst/>
            </a:prstGeom>
            <a:noFill/>
            <a:ln cap="rnd" cmpd="sng" w="9525">
              <a:solidFill>
                <a:srgbClr val="7F7F7F"/>
              </a:solidFill>
              <a:prstDash val="dot"/>
              <a:round/>
              <a:headEnd len="sm" w="sm" type="none"/>
              <a:tailEnd len="sm" w="sm" type="none"/>
            </a:ln>
          </p:spPr>
        </p:cxnSp>
        <p:sp>
          <p:nvSpPr>
            <p:cNvPr id="97" name="Google Shape;97;p10"/>
            <p:cNvSpPr/>
            <p:nvPr/>
          </p:nvSpPr>
          <p:spPr>
            <a:xfrm rot="10800000">
              <a:off x="2048310" y="3894500"/>
              <a:ext cx="3886800" cy="1177200"/>
            </a:xfrm>
            <a:prstGeom prst="rightArrow">
              <a:avLst>
                <a:gd fmla="val 54004" name="adj1"/>
                <a:gd fmla="val 45768" name="adj2"/>
              </a:avLst>
            </a:prstGeom>
            <a:solidFill>
              <a:srgbClr val="0F3A5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0"/>
            <p:cNvSpPr txBox="1"/>
            <p:nvPr/>
          </p:nvSpPr>
          <p:spPr>
            <a:xfrm>
              <a:off x="2177906" y="4190750"/>
              <a:ext cx="3627600" cy="58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The Solution</a:t>
              </a:r>
              <a:endParaRPr b="1" sz="4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1"/>
          <p:cNvSpPr txBox="1"/>
          <p:nvPr>
            <p:ph idx="1" type="body"/>
          </p:nvPr>
        </p:nvSpPr>
        <p:spPr>
          <a:xfrm>
            <a:off x="395599" y="1234584"/>
            <a:ext cx="8402400" cy="48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rPr i="0" lang="en-US" sz="2000"/>
              <a:t>Results of modeling show closing least used runs only reducing Ticket Price and Revenue.</a:t>
            </a:r>
            <a:endParaRPr i="0" sz="2000"/>
          </a:p>
        </p:txBody>
      </p:sp>
      <p:sp>
        <p:nvSpPr>
          <p:cNvPr id="104" name="Google Shape;104;p11"/>
          <p:cNvSpPr txBox="1"/>
          <p:nvPr>
            <p:ph type="title"/>
          </p:nvPr>
        </p:nvSpPr>
        <p:spPr>
          <a:xfrm>
            <a:off x="179512" y="-5350"/>
            <a:ext cx="7661100" cy="7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Calibri"/>
              <a:buNone/>
            </a:pPr>
            <a:r>
              <a:rPr lang="en-US"/>
              <a:t>DON’T Close Down 10 of the least used runs</a:t>
            </a:r>
            <a:endParaRPr/>
          </a:p>
        </p:txBody>
      </p:sp>
      <p:pic>
        <p:nvPicPr>
          <p:cNvPr id="105" name="Google Shape;10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638" y="2376950"/>
            <a:ext cx="7522726" cy="40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2"/>
          <p:cNvSpPr txBox="1"/>
          <p:nvPr>
            <p:ph idx="1" type="body"/>
          </p:nvPr>
        </p:nvSpPr>
        <p:spPr>
          <a:xfrm>
            <a:off x="370800" y="2360404"/>
            <a:ext cx="8402400" cy="28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rPr lang="en-US" sz="2700"/>
              <a:t>Our model suggests increasing longest run or increasing snowmaking has no effect on ticket price. </a:t>
            </a:r>
            <a:endParaRPr sz="2700"/>
          </a:p>
        </p:txBody>
      </p:sp>
      <p:sp>
        <p:nvSpPr>
          <p:cNvPr id="111" name="Google Shape;111;p12"/>
          <p:cNvSpPr txBox="1"/>
          <p:nvPr>
            <p:ph type="title"/>
          </p:nvPr>
        </p:nvSpPr>
        <p:spPr>
          <a:xfrm>
            <a:off x="179512" y="-5350"/>
            <a:ext cx="7661100" cy="7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Calibri"/>
              <a:buNone/>
            </a:pPr>
            <a:r>
              <a:rPr lang="en-US"/>
              <a:t>DON’T Increase Longest Run by .2 miles and add 4 acres of snowmaking capability.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3"/>
          <p:cNvSpPr txBox="1"/>
          <p:nvPr>
            <p:ph idx="1" type="body"/>
          </p:nvPr>
        </p:nvSpPr>
        <p:spPr>
          <a:xfrm>
            <a:off x="395525" y="1484780"/>
            <a:ext cx="8402400" cy="23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rPr i="0" lang="en-US" sz="2800"/>
              <a:t>Model shows adding an additional run and installing an additional chairlift to increase the 150 feet is the best option.</a:t>
            </a:r>
            <a:endParaRPr i="0"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 i="0"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rPr i="0" lang="en-US" sz="3100"/>
              <a:t>Result:</a:t>
            </a:r>
            <a:endParaRPr i="0" sz="3100"/>
          </a:p>
        </p:txBody>
      </p:sp>
      <p:sp>
        <p:nvSpPr>
          <p:cNvPr id="117" name="Google Shape;117;p13"/>
          <p:cNvSpPr txBox="1"/>
          <p:nvPr>
            <p:ph type="title"/>
          </p:nvPr>
        </p:nvSpPr>
        <p:spPr>
          <a:xfrm>
            <a:off x="179512" y="-5350"/>
            <a:ext cx="7661100" cy="7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Calibri"/>
              <a:buNone/>
            </a:pPr>
            <a:r>
              <a:rPr lang="en-US"/>
              <a:t>DO increase vertical drop by adding a run and a chairlift</a:t>
            </a:r>
            <a:endParaRPr/>
          </a:p>
        </p:txBody>
      </p:sp>
      <p:sp>
        <p:nvSpPr>
          <p:cNvPr id="118" name="Google Shape;118;p13"/>
          <p:cNvSpPr txBox="1"/>
          <p:nvPr>
            <p:ph idx="1" type="body"/>
          </p:nvPr>
        </p:nvSpPr>
        <p:spPr>
          <a:xfrm>
            <a:off x="395525" y="3663605"/>
            <a:ext cx="8402400" cy="23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rPr i="0" lang="en-US" sz="1850">
                <a:solidFill>
                  <a:srgbClr val="FFFFFF"/>
                </a:solidFill>
                <a:highlight>
                  <a:srgbClr val="002451"/>
                </a:highlight>
                <a:latin typeface="Consolas"/>
                <a:ea typeface="Consolas"/>
                <a:cs typeface="Consolas"/>
                <a:sym typeface="Consolas"/>
              </a:rPr>
              <a:t>This scenario increases support for ticket price by $1.99</a:t>
            </a:r>
            <a:endParaRPr i="0" sz="1850">
              <a:solidFill>
                <a:srgbClr val="FFFFFF"/>
              </a:solidFill>
              <a:highlight>
                <a:srgbClr val="00245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rPr i="0" lang="en-US" sz="1850">
                <a:solidFill>
                  <a:srgbClr val="FFFFFF"/>
                </a:solidFill>
                <a:highlight>
                  <a:srgbClr val="002451"/>
                </a:highlight>
                <a:latin typeface="Consolas"/>
                <a:ea typeface="Consolas"/>
                <a:cs typeface="Consolas"/>
                <a:sym typeface="Consolas"/>
              </a:rPr>
              <a:t>Over the season, this could be expected to amount to $3474638</a:t>
            </a:r>
            <a:endParaRPr i="0" sz="1850">
              <a:solidFill>
                <a:srgbClr val="FFFFFF"/>
              </a:solidFill>
              <a:highlight>
                <a:srgbClr val="00245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 i="0" sz="1850">
              <a:solidFill>
                <a:srgbClr val="FFFFFF"/>
              </a:solidFill>
              <a:highlight>
                <a:srgbClr val="00245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 i="0" sz="1850">
              <a:solidFill>
                <a:srgbClr val="FFFFFF"/>
              </a:solidFill>
              <a:highlight>
                <a:srgbClr val="00245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 i="0" sz="185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9" name="Google Shape;119;p13"/>
          <p:cNvSpPr txBox="1"/>
          <p:nvPr>
            <p:ph idx="1" type="body"/>
          </p:nvPr>
        </p:nvSpPr>
        <p:spPr>
          <a:xfrm>
            <a:off x="370800" y="5066101"/>
            <a:ext cx="8402400" cy="17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rPr i="0" lang="en-US" sz="2800"/>
              <a:t>The increase in revenue from the change in ticket price will make up for the additional chair lift and more.</a:t>
            </a:r>
            <a:endParaRPr i="0" sz="3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"/>
          <p:cNvSpPr txBox="1"/>
          <p:nvPr>
            <p:ph type="ctrTitle"/>
          </p:nvPr>
        </p:nvSpPr>
        <p:spPr>
          <a:xfrm>
            <a:off x="-278875" y="1340778"/>
            <a:ext cx="9701700" cy="17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150">
                <a:solidFill>
                  <a:srgbClr val="181818"/>
                </a:solidFill>
                <a:highlight>
                  <a:srgbClr val="FFFFFF"/>
                </a:highlight>
              </a:rPr>
              <a:t>“Find the right price for an irresistible offer, which, </a:t>
            </a:r>
            <a:endParaRPr sz="3150">
              <a:solidFill>
                <a:srgbClr val="181818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150">
                <a:solidFill>
                  <a:srgbClr val="181818"/>
                </a:solidFill>
                <a:highlight>
                  <a:srgbClr val="FFFFFF"/>
                </a:highlight>
              </a:rPr>
              <a:t>by the way, isn’t necessarily the lower price.”</a:t>
            </a:r>
            <a:endParaRPr sz="3150">
              <a:solidFill>
                <a:srgbClr val="181818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000"/>
              <a:buFont typeface="Gulimche"/>
              <a:buNone/>
            </a:pPr>
            <a:r>
              <a:rPr lang="en-US" sz="3150">
                <a:solidFill>
                  <a:srgbClr val="181818"/>
                </a:solidFill>
                <a:highlight>
                  <a:srgbClr val="FFFFFF"/>
                </a:highlight>
              </a:rPr>
              <a:t>― </a:t>
            </a:r>
            <a:r>
              <a:rPr b="1" lang="en-US" sz="3150">
                <a:solidFill>
                  <a:srgbClr val="333333"/>
                </a:solidFill>
                <a:highlight>
                  <a:srgbClr val="FFFFFF"/>
                </a:highlight>
              </a:rPr>
              <a:t>W. Chan Kim, Author of </a:t>
            </a:r>
            <a:r>
              <a:rPr b="1" i="1" lang="en-US" sz="3150">
                <a:solidFill>
                  <a:srgbClr val="333333"/>
                </a:solidFill>
                <a:highlight>
                  <a:srgbClr val="FFFFFF"/>
                </a:highlight>
              </a:rPr>
              <a:t>Blue Ocean Strategy</a:t>
            </a:r>
            <a:endParaRPr i="1" sz="9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